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  <p:sldMasterId id="2147483757" r:id="rId5"/>
  </p:sldMasterIdLst>
  <p:notesMasterIdLst>
    <p:notesMasterId r:id="rId33"/>
  </p:notesMasterIdLst>
  <p:sldIdLst>
    <p:sldId id="256" r:id="rId6"/>
    <p:sldId id="485" r:id="rId7"/>
    <p:sldId id="10250" r:id="rId8"/>
    <p:sldId id="10251" r:id="rId9"/>
    <p:sldId id="10252" r:id="rId10"/>
    <p:sldId id="10253" r:id="rId11"/>
    <p:sldId id="10254" r:id="rId12"/>
    <p:sldId id="10255" r:id="rId13"/>
    <p:sldId id="10256" r:id="rId14"/>
    <p:sldId id="10257" r:id="rId15"/>
    <p:sldId id="10258" r:id="rId16"/>
    <p:sldId id="10259" r:id="rId17"/>
    <p:sldId id="10260" r:id="rId18"/>
    <p:sldId id="10261" r:id="rId19"/>
    <p:sldId id="10262" r:id="rId20"/>
    <p:sldId id="10263" r:id="rId21"/>
    <p:sldId id="10264" r:id="rId22"/>
    <p:sldId id="10265" r:id="rId23"/>
    <p:sldId id="10266" r:id="rId24"/>
    <p:sldId id="10267" r:id="rId25"/>
    <p:sldId id="10268" r:id="rId26"/>
    <p:sldId id="10269" r:id="rId27"/>
    <p:sldId id="10270" r:id="rId28"/>
    <p:sldId id="10271" r:id="rId29"/>
    <p:sldId id="10272" r:id="rId30"/>
    <p:sldId id="10273" r:id="rId31"/>
    <p:sldId id="1024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485"/>
            <p14:sldId id="10250"/>
            <p14:sldId id="10251"/>
            <p14:sldId id="10252"/>
            <p14:sldId id="10253"/>
            <p14:sldId id="10254"/>
            <p14:sldId id="10255"/>
            <p14:sldId id="10256"/>
            <p14:sldId id="10257"/>
            <p14:sldId id="10258"/>
            <p14:sldId id="10259"/>
            <p14:sldId id="10260"/>
            <p14:sldId id="10261"/>
            <p14:sldId id="10262"/>
            <p14:sldId id="10263"/>
            <p14:sldId id="10264"/>
            <p14:sldId id="10265"/>
            <p14:sldId id="10266"/>
            <p14:sldId id="10267"/>
            <p14:sldId id="10268"/>
            <p14:sldId id="10269"/>
            <p14:sldId id="10270"/>
            <p14:sldId id="10271"/>
            <p14:sldId id="10272"/>
            <p14:sldId id="10273"/>
            <p14:sldId id="1024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1818"/>
    <a:srgbClr val="F74819"/>
    <a:srgbClr val="FFFFFF"/>
    <a:srgbClr val="D2D2D2"/>
    <a:srgbClr val="511C74"/>
    <a:srgbClr val="5C2D91"/>
    <a:srgbClr val="57569A"/>
    <a:srgbClr val="262626"/>
    <a:srgbClr val="311147"/>
    <a:srgbClr val="3A1C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4A69CD-DF1B-4A9F-93EA-9E0FCDEA296C}" v="5" dt="2020-06-19T19:17:23.5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18" autoAdjust="0"/>
    <p:restoredTop sz="85498" autoAdjust="0"/>
  </p:normalViewPr>
  <p:slideViewPr>
    <p:cSldViewPr snapToGrid="0">
      <p:cViewPr varScale="1">
        <p:scale>
          <a:sx n="97" d="100"/>
          <a:sy n="97" d="100"/>
        </p:scale>
        <p:origin x="10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microsoft.com/office/2015/10/relationships/revisionInfo" Target="revisionInfo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stavo Bellini Bigardi" userId="2763dc6f5f369131" providerId="LiveId" clId="{B84A69CD-DF1B-4A9F-93EA-9E0FCDEA296C}"/>
    <pc:docChg chg="modSld">
      <pc:chgData name="Gustavo Bellini Bigardi" userId="2763dc6f5f369131" providerId="LiveId" clId="{B84A69CD-DF1B-4A9F-93EA-9E0FCDEA296C}" dt="2020-06-19T19:17:23.554" v="4"/>
      <pc:docMkLst>
        <pc:docMk/>
      </pc:docMkLst>
      <pc:sldChg chg="modAnim">
        <pc:chgData name="Gustavo Bellini Bigardi" userId="2763dc6f5f369131" providerId="LiveId" clId="{B84A69CD-DF1B-4A9F-93EA-9E0FCDEA296C}" dt="2020-06-19T19:17:23.554" v="4"/>
        <pc:sldMkLst>
          <pc:docMk/>
          <pc:sldMk cId="2162366762" sldId="485"/>
        </pc:sldMkLst>
      </pc:sldChg>
    </pc:docChg>
  </pc:docChgLst>
</pc:chgInfo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8.jpeg>
</file>

<file path=ppt/media/image19.jpeg>
</file>

<file path=ppt/media/image2.png>
</file>

<file path=ppt/media/image20.png>
</file>

<file path=ppt/media/image21.jp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3.sv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6EC89067-AE49-4E97-B4ED-AD59C165E1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008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98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Creating components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Using components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Component parameters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Routing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Layouts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Dependency injection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Event handling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Data binding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Forms &amp; validation</a:t>
            </a:r>
          </a:p>
          <a:p>
            <a:r>
              <a:rPr lang="en-US" dirty="0"/>
              <a:t>JS interop</a:t>
            </a:r>
          </a:p>
          <a:p>
            <a:r>
              <a:rPr lang="en-US" dirty="0"/>
              <a:t>Use local storage</a:t>
            </a:r>
          </a:p>
          <a:p>
            <a:r>
              <a:rPr lang="en-US" dirty="0"/>
              <a:t>Using .NET Standard libraries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03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0744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3945" cy="2387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Open Sans"/>
              <a:buNone/>
              <a:defRPr sz="598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3945" cy="1655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7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353"/>
            </a:lvl1pPr>
            <a:lvl2pPr lvl="1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961"/>
            </a:lvl2pPr>
            <a:lvl3pPr lvl="2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863"/>
            </a:lvl3pPr>
            <a:lvl4pPr lvl="3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4pPr>
            <a:lvl5pPr lvl="4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5pPr>
            <a:lvl6pPr lvl="5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6pPr>
            <a:lvl7pPr lvl="6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7pPr>
            <a:lvl8pPr lvl="7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8pPr>
            <a:lvl9pPr lvl="8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9pPr>
          </a:lstStyle>
          <a:p>
            <a:endParaRPr/>
          </a:p>
        </p:txBody>
      </p:sp>
      <p:sp>
        <p:nvSpPr>
          <p:cNvPr id="115" name="Google Shape;11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095" cy="3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790" cy="3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095" cy="3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836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1_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095" cy="3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790" cy="3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095" cy="3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062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2"/>
          <p:cNvSpPr txBox="1">
            <a:spLocks noGrp="1"/>
          </p:cNvSpPr>
          <p:nvPr>
            <p:ph type="title"/>
          </p:nvPr>
        </p:nvSpPr>
        <p:spPr>
          <a:xfrm>
            <a:off x="415601" y="593366"/>
            <a:ext cx="11360890" cy="76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0" tIns="124350" rIns="124350" bIns="12435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42"/>
          <p:cNvSpPr txBox="1">
            <a:spLocks noGrp="1"/>
          </p:cNvSpPr>
          <p:nvPr>
            <p:ph type="body" idx="1"/>
          </p:nvPr>
        </p:nvSpPr>
        <p:spPr>
          <a:xfrm>
            <a:off x="415601" y="1536634"/>
            <a:ext cx="11360890" cy="4555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0" tIns="124350" rIns="124350" bIns="124350" anchor="t" anchorCtr="0">
            <a:noAutofit/>
          </a:bodyPr>
          <a:lstStyle>
            <a:lvl1pPr marL="448193" lvl="0" indent="-37349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896386" lvl="1" indent="-342370" algn="l" rtl="0">
              <a:lnSpc>
                <a:spcPct val="115000"/>
              </a:lnSpc>
              <a:spcBef>
                <a:spcPts val="2157"/>
              </a:spcBef>
              <a:spcAft>
                <a:spcPts val="0"/>
              </a:spcAft>
              <a:buSzPts val="1900"/>
              <a:buChar char="○"/>
              <a:defRPr/>
            </a:lvl2pPr>
            <a:lvl3pPr marL="1344579" lvl="2" indent="-342370" algn="l" rtl="0">
              <a:lnSpc>
                <a:spcPct val="115000"/>
              </a:lnSpc>
              <a:spcBef>
                <a:spcPts val="2157"/>
              </a:spcBef>
              <a:spcAft>
                <a:spcPts val="0"/>
              </a:spcAft>
              <a:buSzPts val="1900"/>
              <a:buChar char="■"/>
              <a:defRPr/>
            </a:lvl3pPr>
            <a:lvl4pPr marL="1792773" lvl="3" indent="-342370" algn="l" rtl="0">
              <a:lnSpc>
                <a:spcPct val="115000"/>
              </a:lnSpc>
              <a:spcBef>
                <a:spcPts val="2157"/>
              </a:spcBef>
              <a:spcAft>
                <a:spcPts val="0"/>
              </a:spcAft>
              <a:buSzPts val="1900"/>
              <a:buChar char="●"/>
              <a:defRPr/>
            </a:lvl4pPr>
            <a:lvl5pPr marL="2240966" lvl="4" indent="-342370" algn="l" rtl="0">
              <a:lnSpc>
                <a:spcPct val="115000"/>
              </a:lnSpc>
              <a:spcBef>
                <a:spcPts val="2157"/>
              </a:spcBef>
              <a:spcAft>
                <a:spcPts val="0"/>
              </a:spcAft>
              <a:buSzPts val="1900"/>
              <a:buChar char="○"/>
              <a:defRPr/>
            </a:lvl5pPr>
            <a:lvl6pPr marL="2689159" lvl="5" indent="-342370" algn="l" rtl="0">
              <a:lnSpc>
                <a:spcPct val="115000"/>
              </a:lnSpc>
              <a:spcBef>
                <a:spcPts val="2157"/>
              </a:spcBef>
              <a:spcAft>
                <a:spcPts val="0"/>
              </a:spcAft>
              <a:buSzPts val="1900"/>
              <a:buChar char="■"/>
              <a:defRPr/>
            </a:lvl6pPr>
            <a:lvl7pPr marL="3137352" lvl="6" indent="-342370" algn="l" rtl="0">
              <a:lnSpc>
                <a:spcPct val="115000"/>
              </a:lnSpc>
              <a:spcBef>
                <a:spcPts val="2157"/>
              </a:spcBef>
              <a:spcAft>
                <a:spcPts val="0"/>
              </a:spcAft>
              <a:buSzPts val="1900"/>
              <a:buChar char="●"/>
              <a:defRPr/>
            </a:lvl7pPr>
            <a:lvl8pPr marL="3585545" lvl="7" indent="-342370" algn="l" rtl="0">
              <a:lnSpc>
                <a:spcPct val="115000"/>
              </a:lnSpc>
              <a:spcBef>
                <a:spcPts val="2157"/>
              </a:spcBef>
              <a:spcAft>
                <a:spcPts val="0"/>
              </a:spcAft>
              <a:buSzPts val="1900"/>
              <a:buChar char="○"/>
              <a:defRPr/>
            </a:lvl8pPr>
            <a:lvl9pPr marL="4033738" lvl="8" indent="-342370" algn="l" rtl="0">
              <a:lnSpc>
                <a:spcPct val="115000"/>
              </a:lnSpc>
              <a:spcBef>
                <a:spcPts val="2157"/>
              </a:spcBef>
              <a:spcAft>
                <a:spcPts val="2157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4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27" cy="524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4350" tIns="124350" rIns="124350" bIns="1243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7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7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7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7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7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7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7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7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72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84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3945" cy="2387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Open Sans"/>
              <a:buNone/>
              <a:defRPr sz="598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3945" cy="1655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7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353"/>
            </a:lvl1pPr>
            <a:lvl2pPr lvl="1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961"/>
            </a:lvl2pPr>
            <a:lvl3pPr lvl="2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863"/>
            </a:lvl3pPr>
            <a:lvl4pPr lvl="3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4pPr>
            <a:lvl5pPr lvl="4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5pPr>
            <a:lvl6pPr lvl="5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6pPr>
            <a:lvl7pPr lvl="6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7pPr>
            <a:lvl8pPr lvl="7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8pPr>
            <a:lvl9pPr lvl="8" algn="ctr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68"/>
            </a:lvl9pPr>
          </a:lstStyle>
          <a:p>
            <a:endParaRPr/>
          </a:p>
        </p:txBody>
      </p:sp>
      <p:sp>
        <p:nvSpPr>
          <p:cNvPr id="115" name="Google Shape;11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095" cy="3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790" cy="3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095" cy="3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250" tIns="46625" rIns="93250" bIns="4662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836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gray">
      <p:bgPr>
        <a:solidFill>
          <a:srgbClr val="E6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EEFA81-6B44-4E57-AF00-64CF0E3502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564"/>
          <a:stretch/>
        </p:blipFill>
        <p:spPr>
          <a:xfrm>
            <a:off x="3970116" y="0"/>
            <a:ext cx="8221884" cy="6857999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BDA1E01-154A-467D-8BDC-6332D2000E1F}"/>
              </a:ext>
            </a:extLst>
          </p:cNvPr>
          <p:cNvGrpSpPr/>
          <p:nvPr userDrawn="1"/>
        </p:nvGrpSpPr>
        <p:grpSpPr>
          <a:xfrm>
            <a:off x="576600" y="2002419"/>
            <a:ext cx="4170025" cy="2301387"/>
            <a:chOff x="576600" y="2002419"/>
            <a:chExt cx="4170025" cy="2301387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0F0420B5-6823-41F5-8971-0D7A378E6A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584201" y="2002419"/>
              <a:ext cx="3172944" cy="142657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1865F54-2963-4B54-84F4-5CFE748E6D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576600" y="3962400"/>
              <a:ext cx="4170025" cy="341406"/>
            </a:xfrm>
            <a:prstGeom prst="rect">
              <a:avLst/>
            </a:prstGeom>
          </p:spPr>
        </p:pic>
      </p:grp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6285A8E-7DD0-4D6D-9D51-224C83AE764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069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">
    <p:bg bwMode="gray">
      <p:bgPr>
        <a:solidFill>
          <a:srgbClr val="E6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860D136F-C7CA-4CA3-9DAF-10608365C3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38869610-2E08-49D2-959D-1CE22A31B3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3855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79C526A-A022-43D8-B4A9-49B4FA210B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3F705E-8E29-42CB-99B0-F26F260FAF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40680" y="0"/>
            <a:ext cx="6781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0115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90040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73124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167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+mn-lt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latin typeface="+mn-lt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latin typeface="+mn-lt"/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latin typeface="+mn-lt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latin typeface="+mn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+mn-lt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latin typeface="+mn-lt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latin typeface="+mn-lt"/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latin typeface="+mn-lt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latin typeface="+mn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8062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AD36F-C0EA-4185-ADAF-F4A4448F9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3562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420273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/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6F37BF82-E3E8-4302-A594-F65960CCC3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10312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135355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5F3E599-A73B-4F6C-B75E-DD31D9CC66E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10312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0913331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96526"/>
            <a:ext cx="4163125" cy="3272512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455BA74A-B68F-4C77-B673-234DE65CED9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10312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118695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F5BA314-EEF1-4FA5-9421-10A3E09F299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09728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6379548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A5C5B845-DAAF-49C9-A801-CF0C1DCAF2F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09728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643299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50B0ADB-4CF2-43A8-A831-1FED85185F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18872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579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579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6EFC90-EAD0-4561-8EB5-3A7AE2F152F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241860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18872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35858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579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579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579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C012BEEB-AF27-4BE4-A925-96C953F4316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8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4995D37-C1DF-401B-B505-1D64A3229EB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4358957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8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9B5646A-BFF7-4F8B-9C11-D90E34758EE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8134509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8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1422054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1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1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1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1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31EA60F-C2E5-44CF-9E71-9122048BCB1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6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C7B678-C66A-477F-9C20-81FB29F5A78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3413908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6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5EF5F3E-132E-40A3-85A1-5C33DF01F1A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6245204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6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05EC638-22DD-4F5B-86E4-0BD8DEE540C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 bwMode="gray">
          <a:xfrm>
            <a:off x="9073895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6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3957069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sho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D883269-C75C-4B87-8CD9-BE4E94E2B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923CE-7CB3-4CF0-AAA2-722B1683A1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5300" y="2017713"/>
            <a:ext cx="3494088" cy="4251325"/>
          </a:xfrm>
        </p:spPr>
        <p:txBody>
          <a:bodyPr/>
          <a:lstStyle>
            <a:lvl1pPr marL="0" indent="0">
              <a:buFontTx/>
              <a:buNone/>
              <a:defRPr sz="2000"/>
            </a:lvl1pPr>
          </a:lstStyle>
          <a:p>
            <a:pPr lvl="0"/>
            <a:r>
              <a:rPr lang="en-US" dirty="0"/>
              <a:t>Add a caption</a:t>
            </a:r>
          </a:p>
        </p:txBody>
      </p:sp>
      <p:sp>
        <p:nvSpPr>
          <p:cNvPr id="3" name="Picture Placeholder 2" descr="This screenshot is a 'placeholder' only. Drag or drop your screen shot here, or click and tap the center to insert a photo.">
            <a:extLst>
              <a:ext uri="{FF2B5EF4-FFF2-40B4-BE49-F238E27FC236}">
                <a16:creationId xmlns:a16="http://schemas.microsoft.com/office/drawing/2014/main" id="{32952E5A-3BE5-4580-872E-DC3A31E8D44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82612" y="1436688"/>
            <a:ext cx="7253288" cy="4832350"/>
          </a:xfrm>
          <a:blipFill>
            <a:blip r:embed="rId2"/>
            <a:stretch>
              <a:fillRect/>
            </a:stretch>
          </a:blipFill>
        </p:spPr>
        <p:txBody>
          <a:bodyPr bIns="1005840" anchor="ctr">
            <a:noAutofit/>
          </a:bodyPr>
          <a:lstStyle>
            <a:lvl1pPr marL="0" indent="0" algn="ctr">
              <a:buNone/>
              <a:defRPr sz="10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a screenshot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 </a:t>
            </a:r>
          </a:p>
        </p:txBody>
      </p:sp>
    </p:spTree>
    <p:extLst>
      <p:ext uri="{BB962C8B-B14F-4D97-AF65-F5344CB8AC3E}">
        <p14:creationId xmlns:p14="http://schemas.microsoft.com/office/powerpoint/2010/main" val="21649762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0" pos="4937">
          <p15:clr>
            <a:srgbClr val="5ACBF0"/>
          </p15:clr>
        </p15:guide>
        <p15:guide id="21" pos="5112">
          <p15:clr>
            <a:srgbClr val="5ACBF0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305839"/>
            <a:ext cx="3468956" cy="3963193"/>
          </a:xfrm>
        </p:spPr>
        <p:txBody>
          <a:bodyPr/>
          <a:lstStyle>
            <a:lvl1pPr>
              <a:defRPr sz="3600">
                <a:gradFill>
                  <a:gsLst>
                    <a:gs pos="96795">
                      <a:schemeClr val="tx1"/>
                    </a:gs>
                    <a:gs pos="82051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8DBB0A-21C9-483B-83DA-E59B5C3578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46104" y="2447038"/>
            <a:ext cx="6961188" cy="3821999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400"/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9FD800B-7DF4-487A-ADA4-F44FB0D5A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588263" y="2017713"/>
            <a:ext cx="3477325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17D0DD9-81B9-4F58-9346-51EE2B8F8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648200" y="2017713"/>
            <a:ext cx="6961188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497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2" pos="2561">
          <p15:clr>
            <a:srgbClr val="5ACBF0"/>
          </p15:clr>
        </p15:guide>
        <p15:guide id="13" pos="2744">
          <p15:clr>
            <a:srgbClr val="5ACBF0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2" orient="horz" pos="1728">
          <p15:clr>
            <a:srgbClr val="FBAE40"/>
          </p15:clr>
        </p15:guide>
        <p15:guide id="33" pos="2928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DEC010-DDB9-42D4-B78F-4D54E3BEA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blackWhite">
          <a:xfrm>
            <a:off x="0" y="0"/>
            <a:ext cx="4356100" cy="68580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55F69672-DC8B-4F90-8167-6367A65F8F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38315" y="585788"/>
            <a:ext cx="6669658" cy="5683250"/>
          </a:xfrm>
        </p:spPr>
        <p:txBody>
          <a:bodyPr anchor="ctr" anchorCtr="0"/>
          <a:lstStyle>
            <a:lvl1pPr marL="0" indent="0">
              <a:spcAft>
                <a:spcPts val="1200"/>
              </a:spcAft>
              <a:buNone/>
              <a:defRPr sz="2800"/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CF6E003-50E5-45D8-A623-8E629A545C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3637" cy="568325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373483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14" pos="3110">
          <p15:clr>
            <a:srgbClr val="5ACBF0"/>
          </p15:clr>
        </p15:guide>
        <p15:guide id="29" orient="horz" pos="2160">
          <p15:clr>
            <a:srgbClr val="FDE53C"/>
          </p15:clr>
        </p15:guide>
        <p15:guide id="30" pos="237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DEC010-DDB9-42D4-B78F-4D54E3BEA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blackWhite">
          <a:xfrm>
            <a:off x="0" y="0"/>
            <a:ext cx="4356100" cy="685800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55F69672-DC8B-4F90-8167-6367A65F8F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38315" y="585788"/>
            <a:ext cx="6669658" cy="5683250"/>
          </a:xfrm>
        </p:spPr>
        <p:txBody>
          <a:bodyPr anchor="ctr" anchorCtr="0"/>
          <a:lstStyle>
            <a:lvl1pPr marL="0" indent="0">
              <a:spcAft>
                <a:spcPts val="1200"/>
              </a:spcAft>
              <a:buNone/>
              <a:defRPr sz="2800"/>
            </a:lvl1pPr>
            <a:lvl2pPr marL="228600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CF6E003-50E5-45D8-A623-8E629A545C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3637" cy="5683250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6732694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14" pos="3110">
          <p15:clr>
            <a:srgbClr val="5ACBF0"/>
          </p15:clr>
        </p15:guide>
        <p15:guide id="29" orient="horz" pos="2160">
          <p15:clr>
            <a:srgbClr val="FDE53C"/>
          </p15:clr>
        </p15:guide>
        <p15:guide id="30" pos="2376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31190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FDE53C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2655">
                      <a:srgbClr val="30E5D0"/>
                    </a:gs>
                    <a:gs pos="22436">
                      <a:srgbClr val="30E5D0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443211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90082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22436">
                      <a:schemeClr val="tx1"/>
                    </a:gs>
                    <a:gs pos="42308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9879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63267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67560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51479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9127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76191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1291B0CF-9615-4684-B7F1-8E5483826A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2" name="Text Box 3" descr="This is a copyright notice that should be included on the final slide.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26991881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16285481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slideLayout" Target="../slideLayouts/slideLayout46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45.xml"/><Relationship Id="rId33" Type="http://schemas.openxmlformats.org/officeDocument/2006/relationships/image" Target="../media/image6.emf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29" Type="http://schemas.openxmlformats.org/officeDocument/2006/relationships/slideLayout" Target="../slideLayouts/slideLayout49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28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31" Type="http://schemas.openxmlformats.org/officeDocument/2006/relationships/slideLayout" Target="../slideLayouts/slideLayout51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Relationship Id="rId27" Type="http://schemas.openxmlformats.org/officeDocument/2006/relationships/slideLayout" Target="../slideLayouts/slideLayout47.xml"/><Relationship Id="rId30" Type="http://schemas.openxmlformats.org/officeDocument/2006/relationships/slideLayout" Target="../slideLayouts/slideLayout50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6" r:id="rId16"/>
    <p:sldLayoutId id="2147483789" r:id="rId17"/>
    <p:sldLayoutId id="2147483790" r:id="rId18"/>
    <p:sldLayoutId id="2147483791" r:id="rId19"/>
    <p:sldLayoutId id="2147483792" r:id="rId20"/>
  </p:sldLayoutIdLst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F7D1C1B0-B53E-499D-B47D-58586D6F44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3"/>
          <a:srcRect l="762"/>
          <a:stretch/>
        </p:blipFill>
        <p:spPr>
          <a:xfrm rot="5400000">
            <a:off x="9464500" y="2843773"/>
            <a:ext cx="6858000" cy="117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944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  <p:sldLayoutId id="2147483775" r:id="rId18"/>
    <p:sldLayoutId id="2147483776" r:id="rId19"/>
    <p:sldLayoutId id="2147483777" r:id="rId20"/>
    <p:sldLayoutId id="2147483778" r:id="rId21"/>
    <p:sldLayoutId id="2147483779" r:id="rId22"/>
    <p:sldLayoutId id="2147483780" r:id="rId23"/>
    <p:sldLayoutId id="2147483781" r:id="rId24"/>
    <p:sldLayoutId id="2147483782" r:id="rId25"/>
    <p:sldLayoutId id="2147483783" r:id="rId26"/>
    <p:sldLayoutId id="2147483784" r:id="rId27"/>
    <p:sldLayoutId id="2147483785" r:id="rId28"/>
    <p:sldLayoutId id="2147483786" r:id="rId29"/>
    <p:sldLayoutId id="2147483787" r:id="rId30"/>
    <p:sldLayoutId id="2147483788" r:id="rId31"/>
  </p:sldLayoutIdLst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96795">
                <a:schemeClr val="tx1"/>
              </a:gs>
              <a:gs pos="82051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2.png"/><Relationship Id="rId5" Type="http://schemas.openxmlformats.org/officeDocument/2006/relationships/image" Target="../media/image21.jpg"/><Relationship Id="rId4" Type="http://schemas.openxmlformats.org/officeDocument/2006/relationships/image" Target="../media/image2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2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D8B4A3D-D77E-46DB-BB5E-D69B6F8372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6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E154DAF-DE13-4CC6-BEB9-5491BB8DAED6}"/>
              </a:ext>
            </a:extLst>
          </p:cNvPr>
          <p:cNvGrpSpPr/>
          <p:nvPr/>
        </p:nvGrpSpPr>
        <p:grpSpPr>
          <a:xfrm>
            <a:off x="-1" y="4215265"/>
            <a:ext cx="11488366" cy="1754327"/>
            <a:chOff x="0" y="3429000"/>
            <a:chExt cx="7258050" cy="1754327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EF0D19B-6414-4943-8811-536CA2DBB313}"/>
                </a:ext>
              </a:extLst>
            </p:cNvPr>
            <p:cNvSpPr/>
            <p:nvPr/>
          </p:nvSpPr>
          <p:spPr bwMode="auto">
            <a:xfrm>
              <a:off x="0" y="3429001"/>
              <a:ext cx="7258050" cy="1754326"/>
            </a:xfrm>
            <a:prstGeom prst="rect">
              <a:avLst/>
            </a:prstGeom>
            <a:solidFill>
              <a:srgbClr val="181818">
                <a:alpha val="83922"/>
              </a:srgb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pt-BR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8E9A709-71F4-4F6E-865D-6630F954F1DD}"/>
                </a:ext>
              </a:extLst>
            </p:cNvPr>
            <p:cNvSpPr/>
            <p:nvPr/>
          </p:nvSpPr>
          <p:spPr>
            <a:xfrm>
              <a:off x="159788" y="3429000"/>
              <a:ext cx="6462076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sz="5400" dirty="0">
                  <a:solidFill>
                    <a:srgbClr val="FFFFFF"/>
                  </a:solidFill>
                  <a:latin typeface="+mj-lt"/>
                </a:rPr>
                <a:t>Aplicações distribuídas com .NET, Serverless e Mensageria no Azure</a:t>
              </a:r>
              <a:endParaRPr lang="pt-BR" sz="5400" b="0" i="0" dirty="0">
                <a:solidFill>
                  <a:srgbClr val="FFFFFF"/>
                </a:solidFill>
                <a:effectLst/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818CBB-890A-41B4-87A0-81340EB13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189176"/>
            <a:ext cx="11653523" cy="5011628"/>
          </a:xfrm>
        </p:spPr>
        <p:txBody>
          <a:bodyPr/>
          <a:lstStyle/>
          <a:p>
            <a:r>
              <a:rPr lang="pt-BR" dirty="0"/>
              <a:t>Mensageria em cloud de forma confiável como Serviço (MaaS)</a:t>
            </a:r>
          </a:p>
          <a:p>
            <a:r>
              <a:rPr lang="pt-BR" dirty="0"/>
              <a:t>Aplicações de alta disponibilidade e escalabilidade com mensageria</a:t>
            </a:r>
          </a:p>
          <a:p>
            <a:r>
              <a:rPr lang="pt-BR" dirty="0"/>
              <a:t>Desacople aplicações e módulos</a:t>
            </a:r>
          </a:p>
          <a:p>
            <a:r>
              <a:rPr lang="pt-BR" dirty="0"/>
              <a:t>Integre seus serviços na nuvem com serviços On-Premises</a:t>
            </a:r>
          </a:p>
          <a:p>
            <a:r>
              <a:rPr lang="pt-BR" dirty="0"/>
              <a:t>Proteja sua solução de picos de acesso e ataques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F564C5-2621-46F3-B438-881785A2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Service Bus</a:t>
            </a:r>
          </a:p>
        </p:txBody>
      </p:sp>
    </p:spTree>
    <p:extLst>
      <p:ext uri="{BB962C8B-B14F-4D97-AF65-F5344CB8AC3E}">
        <p14:creationId xmlns:p14="http://schemas.microsoft.com/office/powerpoint/2010/main" val="1340109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Filas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636873" y="1825639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/>
              <a:t>Azure Service Bus</a:t>
            </a:r>
          </a:p>
        </p:txBody>
      </p:sp>
    </p:spTree>
    <p:extLst>
      <p:ext uri="{BB962C8B-B14F-4D97-AF65-F5344CB8AC3E}">
        <p14:creationId xmlns:p14="http://schemas.microsoft.com/office/powerpoint/2010/main" val="1628493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818CBB-890A-41B4-87A0-81340EB13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189176"/>
            <a:ext cx="11653523" cy="2598147"/>
          </a:xfrm>
        </p:spPr>
        <p:txBody>
          <a:bodyPr/>
          <a:lstStyle/>
          <a:p>
            <a:r>
              <a:rPr lang="pt-BR" dirty="0"/>
              <a:t>Armazena mensagens para consumo assíncrono, no modo First In First Out</a:t>
            </a:r>
          </a:p>
          <a:p>
            <a:r>
              <a:rPr lang="pt-BR" dirty="0"/>
              <a:t>Permite identificação de mensagens duplicadas</a:t>
            </a:r>
          </a:p>
          <a:p>
            <a:r>
              <a:rPr lang="pt-BR" dirty="0"/>
              <a:t>Filas para tratamento de falhas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F564C5-2621-46F3-B438-881785A2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Filas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966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Tópicos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636873" y="1825639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/>
              <a:t>Azure Service Bus</a:t>
            </a:r>
          </a:p>
        </p:txBody>
      </p:sp>
    </p:spTree>
    <p:extLst>
      <p:ext uri="{BB962C8B-B14F-4D97-AF65-F5344CB8AC3E}">
        <p14:creationId xmlns:p14="http://schemas.microsoft.com/office/powerpoint/2010/main" val="1767929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818CBB-890A-41B4-87A0-81340EB13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189176"/>
            <a:ext cx="11653523" cy="3563540"/>
          </a:xfrm>
        </p:spPr>
        <p:txBody>
          <a:bodyPr/>
          <a:lstStyle/>
          <a:p>
            <a:r>
              <a:rPr lang="pt-BR" dirty="0"/>
              <a:t>Semelhante a fila, mas com o conceito que uma mensagem é disparada para vários assinantes do tópico, semelhante a um Push Notification</a:t>
            </a:r>
          </a:p>
          <a:p>
            <a:r>
              <a:rPr lang="pt-BR" dirty="0"/>
              <a:t>Quando uma mensagem é enviada ao tópico, todos os assinantes daquele tópico que tiverem um “match” no filtro irão receber a mensagem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F564C5-2621-46F3-B438-881785A2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Tópicos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71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636873" y="1825639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/>
              <a:t>Azure Service Bus</a:t>
            </a:r>
          </a:p>
        </p:txBody>
      </p:sp>
    </p:spTree>
    <p:extLst>
      <p:ext uri="{BB962C8B-B14F-4D97-AF65-F5344CB8AC3E}">
        <p14:creationId xmlns:p14="http://schemas.microsoft.com/office/powerpoint/2010/main" val="2481403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818CBB-890A-41B4-87A0-81340EB13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189176"/>
            <a:ext cx="11653523" cy="3684214"/>
          </a:xfrm>
        </p:spPr>
        <p:txBody>
          <a:bodyPr/>
          <a:lstStyle/>
          <a:p>
            <a:r>
              <a:rPr lang="pt-BR" dirty="0"/>
              <a:t>Permite expor de forma segura, serviços que existem em sua infraestrutura corporativa, na núvem</a:t>
            </a:r>
          </a:p>
          <a:p>
            <a:r>
              <a:rPr lang="pt-BR" dirty="0"/>
              <a:t>Maior segurança ao levar sua solução do modelo on-premises para núvem</a:t>
            </a:r>
          </a:p>
          <a:p>
            <a:r>
              <a:rPr lang="pt-BR" dirty="0"/>
              <a:t>Integração de “legado” com arquitetura de microsserviços de forma evolutiva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F564C5-2621-46F3-B438-881785A2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Relay</a:t>
            </a:r>
          </a:p>
        </p:txBody>
      </p:sp>
    </p:spTree>
    <p:extLst>
      <p:ext uri="{BB962C8B-B14F-4D97-AF65-F5344CB8AC3E}">
        <p14:creationId xmlns:p14="http://schemas.microsoft.com/office/powerpoint/2010/main" val="1261165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Hub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636873" y="1825639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/>
              <a:t>Azure Service Bus</a:t>
            </a:r>
          </a:p>
        </p:txBody>
      </p:sp>
    </p:spTree>
    <p:extLst>
      <p:ext uri="{BB962C8B-B14F-4D97-AF65-F5344CB8AC3E}">
        <p14:creationId xmlns:p14="http://schemas.microsoft.com/office/powerpoint/2010/main" val="24153919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818CBB-890A-41B4-87A0-81340EB13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189176"/>
            <a:ext cx="11653523" cy="3684214"/>
          </a:xfrm>
        </p:spPr>
        <p:txBody>
          <a:bodyPr/>
          <a:lstStyle/>
          <a:p>
            <a:r>
              <a:rPr lang="pt-BR" dirty="0"/>
              <a:t>Stream de grandes quantidade de dados</a:t>
            </a:r>
          </a:p>
          <a:p>
            <a:r>
              <a:rPr lang="pt-BR" dirty="0"/>
              <a:t>Permite trabalhar com múltiplos produtores e consumidores</a:t>
            </a:r>
          </a:p>
          <a:p>
            <a:r>
              <a:rPr lang="pt-BR" dirty="0"/>
              <a:t>Semelhante a tópicos, mas especializados para grandes streams de dados provenientes de soluções como IoT, logs, eventos, entre outros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F564C5-2621-46F3-B438-881785A2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Hub</a:t>
            </a:r>
          </a:p>
        </p:txBody>
      </p:sp>
    </p:spTree>
    <p:extLst>
      <p:ext uri="{BB962C8B-B14F-4D97-AF65-F5344CB8AC3E}">
        <p14:creationId xmlns:p14="http://schemas.microsoft.com/office/powerpoint/2010/main" val="28345195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Visão</a:t>
            </a:r>
            <a:r>
              <a:rPr lang="en-US" dirty="0"/>
              <a:t> </a:t>
            </a:r>
            <a:r>
              <a:rPr lang="en-US" dirty="0" err="1"/>
              <a:t>Geral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636873" y="1825639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/>
              <a:t>Azure Functions</a:t>
            </a:r>
          </a:p>
        </p:txBody>
      </p:sp>
    </p:spTree>
    <p:extLst>
      <p:ext uri="{BB962C8B-B14F-4D97-AF65-F5344CB8AC3E}">
        <p14:creationId xmlns:p14="http://schemas.microsoft.com/office/powerpoint/2010/main" val="1131011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78E3646-87D8-4833-8BCC-0C66B3B988F3}"/>
              </a:ext>
            </a:extLst>
          </p:cNvPr>
          <p:cNvSpPr/>
          <p:nvPr/>
        </p:nvSpPr>
        <p:spPr>
          <a:xfrm>
            <a:off x="6643790" y="1307446"/>
            <a:ext cx="5115283" cy="2388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Fullstack Developer @ Dextra Digital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Microsoft MVP – Developer Technologies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gbbigardi@gmail.com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https://gbbigardi.dev/blog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pt-BR" sz="2000" dirty="0"/>
              <a:t>https://about.me/gbbigardi</a:t>
            </a:r>
            <a:endParaRPr lang="en-US" sz="2000" dirty="0"/>
          </a:p>
        </p:txBody>
      </p:sp>
      <p:pic>
        <p:nvPicPr>
          <p:cNvPr id="1026" name="Picture 2" descr="Resultado de imagem para drummer animal">
            <a:extLst>
              <a:ext uri="{FF2B5EF4-FFF2-40B4-BE49-F238E27FC236}">
                <a16:creationId xmlns:a16="http://schemas.microsoft.com/office/drawing/2014/main" id="{3C269CCD-775C-40AE-9906-42D38BD389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99" r="18757"/>
          <a:stretch/>
        </p:blipFill>
        <p:spPr bwMode="auto">
          <a:xfrm>
            <a:off x="2302656" y="421254"/>
            <a:ext cx="3793343" cy="2098582"/>
          </a:xfrm>
          <a:prstGeom prst="rect">
            <a:avLst/>
          </a:prstGeom>
          <a:noFill/>
          <a:ln w="38100" cap="sq">
            <a:solidFill>
              <a:schemeClr val="tx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id="{1BC1BD58-151F-4350-8EE8-59D16D87BF90}"/>
              </a:ext>
            </a:extLst>
          </p:cNvPr>
          <p:cNvSpPr txBox="1">
            <a:spLocks/>
          </p:cNvSpPr>
          <p:nvPr/>
        </p:nvSpPr>
        <p:spPr>
          <a:xfrm>
            <a:off x="6574352" y="419482"/>
            <a:ext cx="5115283" cy="899537"/>
          </a:xfrm>
          <a:prstGeom prst="rect">
            <a:avLst/>
          </a:prstGeom>
        </p:spPr>
        <p:txBody>
          <a:bodyPr vert="horz" wrap="square" lIns="146284" tIns="91427" rIns="146284" bIns="91427" rtlCol="0" anchor="b">
            <a:noAutofit/>
          </a:bodyPr>
          <a:lstStyle>
            <a:lvl1pPr algn="ctr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kern="1200" cap="none" spc="-100" baseline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l"/>
            <a:r>
              <a:rPr lang="pt-BR" sz="4800" dirty="0"/>
              <a:t>Gustavo Bigardi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5E10FD-D897-4769-B160-D75698DD2E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358" y="3850583"/>
            <a:ext cx="2587937" cy="2587937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92E4F31B-D907-467E-9D23-322B0B887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7224" y="419481"/>
            <a:ext cx="1859795" cy="2099900"/>
          </a:xfrm>
          <a:prstGeom prst="rect">
            <a:avLst/>
          </a:prstGeom>
          <a:noFill/>
          <a:ln w="38100" cap="sq">
            <a:solidFill>
              <a:schemeClr val="tx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8B5DB3-7C92-46A3-9688-7792B2AFA9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018" y="4153526"/>
            <a:ext cx="1251819" cy="1982047"/>
          </a:xfrm>
          <a:prstGeom prst="rect">
            <a:avLst/>
          </a:prstGeom>
        </p:spPr>
      </p:pic>
      <p:pic>
        <p:nvPicPr>
          <p:cNvPr id="2050" name="Picture 2" descr="A imagem pode conter: 49 pessoas, incluindo Rafael Ferreira Dos Santos, Thamirys Gameiro Cavalcante, Andre Xavier, Rogério Da Rocha Rodrigues, Dani Monteiro, Rodrigo Kono, Italo José, Jhonathan Souza Soares, Jakeliny Gracielly e outras 13 pessoas, pessoas sorrindo, área interna">
            <a:extLst>
              <a:ext uri="{FF2B5EF4-FFF2-40B4-BE49-F238E27FC236}">
                <a16:creationId xmlns:a16="http://schemas.microsoft.com/office/drawing/2014/main" id="{242B9540-B4B3-49C1-8F49-B29BFC18BB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10" b="5473"/>
          <a:stretch/>
        </p:blipFill>
        <p:spPr bwMode="auto">
          <a:xfrm>
            <a:off x="227224" y="2723536"/>
            <a:ext cx="5876843" cy="3800168"/>
          </a:xfrm>
          <a:prstGeom prst="rect">
            <a:avLst/>
          </a:prstGeom>
          <a:noFill/>
          <a:ln w="38100" cap="sq">
            <a:solidFill>
              <a:schemeClr val="tx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2366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818CBB-890A-41B4-87A0-81340EB13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189176"/>
            <a:ext cx="11653523" cy="4709944"/>
          </a:xfrm>
        </p:spPr>
        <p:txBody>
          <a:bodyPr/>
          <a:lstStyle/>
          <a:p>
            <a:r>
              <a:rPr lang="pt-BR" dirty="0"/>
              <a:t>Baixo custo</a:t>
            </a:r>
          </a:p>
          <a:p>
            <a:r>
              <a:rPr lang="pt-BR" dirty="0"/>
              <a:t>Alta escalabilidade</a:t>
            </a:r>
          </a:p>
          <a:p>
            <a:r>
              <a:rPr lang="pt-BR" dirty="0"/>
              <a:t>Serverless</a:t>
            </a:r>
          </a:p>
          <a:p>
            <a:r>
              <a:rPr lang="pt-BR" dirty="0"/>
              <a:t>Tempo de warm up e cold start</a:t>
            </a:r>
          </a:p>
          <a:p>
            <a:r>
              <a:rPr lang="pt-BR" dirty="0"/>
              <a:t>Provider Lock</a:t>
            </a:r>
          </a:p>
          <a:p>
            <a:r>
              <a:rPr lang="pt-BR" dirty="0"/>
              <a:t>Restrições no desenvolvimento</a:t>
            </a:r>
          </a:p>
          <a:p>
            <a:r>
              <a:rPr lang="pt-BR" dirty="0"/>
              <a:t>Suporte a várias linguagens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F564C5-2621-46F3-B438-881785A2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</p:spTree>
    <p:extLst>
      <p:ext uri="{BB962C8B-B14F-4D97-AF65-F5344CB8AC3E}">
        <p14:creationId xmlns:p14="http://schemas.microsoft.com/office/powerpoint/2010/main" val="7268313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uso</a:t>
            </a:r>
            <a:r>
              <a:rPr lang="en-US" dirty="0"/>
              <a:t> e </a:t>
            </a:r>
            <a:r>
              <a:rPr lang="en-US" dirty="0" err="1"/>
              <a:t>integração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636873" y="1825639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/>
              <a:t>Azure Functions + Service Bus</a:t>
            </a:r>
          </a:p>
        </p:txBody>
      </p:sp>
    </p:spTree>
    <p:extLst>
      <p:ext uri="{BB962C8B-B14F-4D97-AF65-F5344CB8AC3E}">
        <p14:creationId xmlns:p14="http://schemas.microsoft.com/office/powerpoint/2010/main" val="271508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818CBB-890A-41B4-87A0-81340EB13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189176"/>
            <a:ext cx="11653523" cy="727700"/>
          </a:xfrm>
        </p:spPr>
        <p:txBody>
          <a:bodyPr/>
          <a:lstStyle/>
          <a:p>
            <a:r>
              <a:rPr lang="pt-BR" dirty="0"/>
              <a:t>IOT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F564C5-2621-46F3-B438-881785A2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Integrando</a:t>
            </a:r>
            <a:r>
              <a:rPr lang="en-US" dirty="0"/>
              <a:t> </a:t>
            </a:r>
            <a:r>
              <a:rPr lang="en-US" dirty="0" err="1"/>
              <a:t>serviços</a:t>
            </a:r>
            <a:endParaRPr lang="en-US" dirty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3C182005-799E-4D64-B458-20CFE991DC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195" b="-22195"/>
          <a:stretch/>
        </p:blipFill>
        <p:spPr>
          <a:xfrm>
            <a:off x="6017342" y="945740"/>
            <a:ext cx="5391510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7093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818CBB-890A-41B4-87A0-81340EB13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189176"/>
            <a:ext cx="11653523" cy="1934440"/>
          </a:xfrm>
        </p:spPr>
        <p:txBody>
          <a:bodyPr/>
          <a:lstStyle/>
          <a:p>
            <a:r>
              <a:rPr lang="pt-BR" dirty="0"/>
              <a:t>IOT</a:t>
            </a:r>
          </a:p>
          <a:p>
            <a:r>
              <a:rPr lang="pt-BR" dirty="0"/>
              <a:t>Processamento de</a:t>
            </a:r>
            <a:br>
              <a:rPr lang="pt-BR" dirty="0"/>
            </a:br>
            <a:r>
              <a:rPr lang="pt-BR" dirty="0"/>
              <a:t>eventos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F564C5-2621-46F3-B438-881785A2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Integrando</a:t>
            </a:r>
            <a:r>
              <a:rPr lang="en-US" dirty="0"/>
              <a:t> </a:t>
            </a:r>
            <a:r>
              <a:rPr lang="en-US" dirty="0" err="1"/>
              <a:t>serviços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92C3296-74E8-4499-BD85-D28B42B47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53161" b="-53161"/>
          <a:stretch/>
        </p:blipFill>
        <p:spPr>
          <a:xfrm>
            <a:off x="6095999" y="953729"/>
            <a:ext cx="5391510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78401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818CBB-890A-41B4-87A0-81340EB13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8" y="1189176"/>
            <a:ext cx="11653523" cy="3261855"/>
          </a:xfrm>
        </p:spPr>
        <p:txBody>
          <a:bodyPr/>
          <a:lstStyle/>
          <a:p>
            <a:r>
              <a:rPr lang="pt-BR" dirty="0"/>
              <a:t>IOT</a:t>
            </a:r>
          </a:p>
          <a:p>
            <a:r>
              <a:rPr lang="pt-BR" dirty="0"/>
              <a:t>Processamento de</a:t>
            </a:r>
            <a:br>
              <a:rPr lang="pt-BR" dirty="0"/>
            </a:br>
            <a:r>
              <a:rPr lang="pt-BR" dirty="0"/>
              <a:t>eventos</a:t>
            </a:r>
          </a:p>
          <a:p>
            <a:r>
              <a:rPr lang="pt-BR" dirty="0"/>
              <a:t>APIs simples</a:t>
            </a:r>
          </a:p>
          <a:p>
            <a:r>
              <a:rPr lang="pt-BR" dirty="0"/>
              <a:t>Workers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F564C5-2621-46F3-B438-881785A2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Integrando</a:t>
            </a:r>
            <a:r>
              <a:rPr lang="en-US" dirty="0"/>
              <a:t> </a:t>
            </a:r>
            <a:r>
              <a:rPr lang="en-US" dirty="0" err="1"/>
              <a:t>serviços</a:t>
            </a:r>
            <a:endParaRPr lang="en-US" dirty="0"/>
          </a:p>
        </p:txBody>
      </p:sp>
      <p:pic>
        <p:nvPicPr>
          <p:cNvPr id="1026" name="Picture 2" descr="David Chou | A software engineer's personal blog">
            <a:extLst>
              <a:ext uri="{FF2B5EF4-FFF2-40B4-BE49-F238E27FC236}">
                <a16:creationId xmlns:a16="http://schemas.microsoft.com/office/drawing/2014/main" id="{530C9FA3-E894-48D1-B8FC-87E7178F1D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4413" y="2088841"/>
            <a:ext cx="6355974" cy="25647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34351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80031-0F52-4293-A45C-66519FA97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840" y="2921168"/>
            <a:ext cx="10010687" cy="10156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B06789-B20A-446C-82DD-0DC753DC80B6}"/>
              </a:ext>
            </a:extLst>
          </p:cNvPr>
          <p:cNvSpPr txBox="1">
            <a:spLocks/>
          </p:cNvSpPr>
          <p:nvPr/>
        </p:nvSpPr>
        <p:spPr>
          <a:xfrm>
            <a:off x="1285498" y="2483134"/>
            <a:ext cx="10010687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kern="1200" cap="none" spc="-98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/>
              <a:t>Azure Service Bus + Azure Functions + Azure Blob Storage</a:t>
            </a:r>
          </a:p>
        </p:txBody>
      </p:sp>
    </p:spTree>
    <p:extLst>
      <p:ext uri="{BB962C8B-B14F-4D97-AF65-F5344CB8AC3E}">
        <p14:creationId xmlns:p14="http://schemas.microsoft.com/office/powerpoint/2010/main" val="29654573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80031-0F52-4293-A45C-66519FA97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840" y="2921168"/>
            <a:ext cx="10010687" cy="10156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B06789-B20A-446C-82DD-0DC753DC80B6}"/>
              </a:ext>
            </a:extLst>
          </p:cNvPr>
          <p:cNvSpPr txBox="1">
            <a:spLocks/>
          </p:cNvSpPr>
          <p:nvPr/>
        </p:nvSpPr>
        <p:spPr>
          <a:xfrm>
            <a:off x="1285498" y="2483134"/>
            <a:ext cx="10010687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kern="1200" cap="none" spc="-98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/>
              <a:t>Azure Service Bus + Azure Functions + Azure Blob Storage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9FE3629-AB28-47E5-980C-2375FBCBDF78}"/>
              </a:ext>
            </a:extLst>
          </p:cNvPr>
          <p:cNvSpPr txBox="1">
            <a:spLocks/>
          </p:cNvSpPr>
          <p:nvPr/>
        </p:nvSpPr>
        <p:spPr>
          <a:xfrm>
            <a:off x="2262613" y="4374865"/>
            <a:ext cx="7666773" cy="738664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kern="1200" cap="none" spc="-98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/>
              <a:t>https://bit.ly/dio-pro-summit-bigardi</a:t>
            </a:r>
          </a:p>
        </p:txBody>
      </p:sp>
    </p:spTree>
    <p:extLst>
      <p:ext uri="{BB962C8B-B14F-4D97-AF65-F5344CB8AC3E}">
        <p14:creationId xmlns:p14="http://schemas.microsoft.com/office/powerpoint/2010/main" val="9607055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86BD-2E1A-4055-83EA-EE76419AB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98" y="2881341"/>
            <a:ext cx="10010687" cy="1015663"/>
          </a:xfrm>
        </p:spPr>
        <p:txBody>
          <a:bodyPr/>
          <a:lstStyle/>
          <a:p>
            <a:r>
              <a:rPr lang="en-US" dirty="0" err="1"/>
              <a:t>Obrigado</a:t>
            </a:r>
            <a:r>
              <a:rPr lang="en-US" dirty="0"/>
              <a:t>!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B2F3F02-3969-4D20-BA31-10C77CF856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67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4288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336DC-4515-4AF4-AFD6-1645C42A2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53013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8464B-980F-45A6-8ABF-2A5A77738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2C25D-5472-47CF-B290-FDD9FCF76C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297858"/>
            <a:ext cx="11653523" cy="5144488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Sistemas distribuídos</a:t>
            </a:r>
          </a:p>
          <a:p>
            <a:pPr marL="795597" lvl="2" indent="-571500">
              <a:buFont typeface="Arial" panose="020B0604020202020204" pitchFamily="34" charset="0"/>
              <a:buChar char="•"/>
            </a:pPr>
            <a:r>
              <a:rPr lang="pt-BR" dirty="0"/>
              <a:t>Microsserviços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Azure Service Bus</a:t>
            </a:r>
          </a:p>
          <a:p>
            <a:pPr marL="795597" lvl="2" indent="-571500">
              <a:buFont typeface="Arial" panose="020B0604020202020204" pitchFamily="34" charset="0"/>
              <a:buChar char="•"/>
            </a:pPr>
            <a:r>
              <a:rPr lang="pt-BR" dirty="0"/>
              <a:t>Visão Geral</a:t>
            </a:r>
          </a:p>
          <a:p>
            <a:pPr marL="795597" lvl="2" indent="-571500">
              <a:buFont typeface="Arial" panose="020B0604020202020204" pitchFamily="34" charset="0"/>
              <a:buChar char="•"/>
            </a:pPr>
            <a:r>
              <a:rPr lang="pt-BR" dirty="0"/>
              <a:t>Recursos e exemplos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Azure Functions</a:t>
            </a:r>
          </a:p>
          <a:p>
            <a:pPr marL="795597" lvl="2" indent="-571500">
              <a:buFont typeface="Arial" panose="020B0604020202020204" pitchFamily="34" charset="0"/>
              <a:buChar char="•"/>
            </a:pPr>
            <a:r>
              <a:rPr lang="pt-BR" dirty="0"/>
              <a:t>Visão Geral</a:t>
            </a:r>
          </a:p>
          <a:p>
            <a:pPr marL="795597" lvl="2" indent="-571500">
              <a:buFont typeface="Arial" panose="020B0604020202020204" pitchFamily="34" charset="0"/>
              <a:buChar char="•"/>
            </a:pPr>
            <a:r>
              <a:rPr lang="pt-BR" dirty="0"/>
              <a:t>Recursos e exemplos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Integrando os serviços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Demo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823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Microsserviços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636873" y="1825639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 err="1"/>
              <a:t>Sistemas</a:t>
            </a:r>
            <a:r>
              <a:rPr lang="en-US" sz="2400" dirty="0"/>
              <a:t> </a:t>
            </a:r>
            <a:r>
              <a:rPr lang="en-US" sz="2400" dirty="0" err="1"/>
              <a:t>Distribuídos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5169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distribua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636873" y="1825639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 err="1"/>
              <a:t>Primeira</a:t>
            </a:r>
            <a:r>
              <a:rPr lang="en-US" sz="2400" dirty="0"/>
              <a:t> </a:t>
            </a:r>
            <a:r>
              <a:rPr lang="en-US" sz="2400" dirty="0" err="1"/>
              <a:t>regra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49658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123500"/>
            <a:ext cx="11354714" cy="1846659"/>
          </a:xfrm>
        </p:spPr>
        <p:txBody>
          <a:bodyPr/>
          <a:lstStyle/>
          <a:p>
            <a:r>
              <a:rPr lang="pt-BR" sz="6000" dirty="0"/>
              <a:t>Várias APIs não necessariamente são microsserviços</a:t>
            </a:r>
            <a:endParaRPr lang="en-US" sz="6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568047" y="1776477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 err="1"/>
              <a:t>Alinhando</a:t>
            </a:r>
            <a:r>
              <a:rPr lang="en-US" sz="2400" dirty="0"/>
              <a:t> </a:t>
            </a:r>
            <a:r>
              <a:rPr lang="en-US" sz="2400" dirty="0" err="1"/>
              <a:t>conceitos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56398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D5F8-FF76-49E7-9A7D-6F4D09014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Avalie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riscos</a:t>
            </a:r>
            <a:r>
              <a:rPr lang="en-US" dirty="0"/>
              <a:t> e </a:t>
            </a:r>
            <a:r>
              <a:rPr lang="en-US" dirty="0" err="1"/>
              <a:t>necessidades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806E4-3A47-45F8-A027-091E06C640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0" y="1710285"/>
            <a:ext cx="5378548" cy="340708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Sistema Global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Alta Disponibilidade / Missão Crítica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Custo Operacional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Evolução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Times grandes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D0E906-31C3-4AB8-8D47-D7F86BFBF8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44213" y="1710285"/>
            <a:ext cx="5378548" cy="384156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Manutenção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Custo Operacional (novamente)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Times grandes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Hype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Comparação com empresas que utilizam</a:t>
            </a:r>
          </a:p>
        </p:txBody>
      </p:sp>
    </p:spTree>
    <p:extLst>
      <p:ext uri="{BB962C8B-B14F-4D97-AF65-F5344CB8AC3E}">
        <p14:creationId xmlns:p14="http://schemas.microsoft.com/office/powerpoint/2010/main" val="2955027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FEB01-DB42-466A-BD20-CF18F89E5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2139688"/>
          </a:xfrm>
        </p:spPr>
        <p:txBody>
          <a:bodyPr/>
          <a:lstStyle/>
          <a:p>
            <a:r>
              <a:rPr lang="pt-BR" dirty="0"/>
              <a:t>Integrando e trabalhando de forma assíncrona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74F3D11-4135-4E9C-B206-B8EF40F3A64A}"/>
              </a:ext>
            </a:extLst>
          </p:cNvPr>
          <p:cNvSpPr txBox="1">
            <a:spLocks/>
          </p:cNvSpPr>
          <p:nvPr/>
        </p:nvSpPr>
        <p:spPr>
          <a:xfrm>
            <a:off x="636873" y="1825639"/>
            <a:ext cx="11354714" cy="517065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sp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058" b="0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2400" dirty="0"/>
              <a:t>Azure Service Bus</a:t>
            </a:r>
          </a:p>
        </p:txBody>
      </p:sp>
    </p:spTree>
    <p:extLst>
      <p:ext uri="{BB962C8B-B14F-4D97-AF65-F5344CB8AC3E}">
        <p14:creationId xmlns:p14="http://schemas.microsoft.com/office/powerpoint/2010/main" val="436780387"/>
      </p:ext>
    </p:extLst>
  </p:cSld>
  <p:clrMapOvr>
    <a:masterClrMapping/>
  </p:clrMapOvr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9-51056_Build 2019 Breakout_Black Template">
  <a:themeElements>
    <a:clrScheme name="Build Breakout 2019 Dark">
      <a:dk1>
        <a:srgbClr val="000000"/>
      </a:dk1>
      <a:lt1>
        <a:srgbClr val="FFFFFF"/>
      </a:lt1>
      <a:dk2>
        <a:srgbClr val="274B47"/>
      </a:dk2>
      <a:lt2>
        <a:srgbClr val="E6E6E6"/>
      </a:lt2>
      <a:accent1>
        <a:srgbClr val="008575"/>
      </a:accent1>
      <a:accent2>
        <a:srgbClr val="274B47"/>
      </a:accent2>
      <a:accent3>
        <a:srgbClr val="8661C5"/>
      </a:accent3>
      <a:accent4>
        <a:srgbClr val="3B2E58"/>
      </a:accent4>
      <a:accent5>
        <a:srgbClr val="D83B01"/>
      </a:accent5>
      <a:accent6>
        <a:srgbClr val="FF9349"/>
      </a:accent6>
      <a:hlink>
        <a:srgbClr val="50E6FF"/>
      </a:hlink>
      <a:folHlink>
        <a:srgbClr val="50E6FF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2019_Breakout_Template.potx" id="{E1E7FB38-D82A-4D23-8458-E42C97D86401}" vid="{A0FE26AD-D395-4DC5-BF13-1053AE312F2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11245976-3b4d-4794-a754-317688483df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6875</TotalTime>
  <Words>451</Words>
  <Application>Microsoft Office PowerPoint</Application>
  <PresentationFormat>Widescreen</PresentationFormat>
  <Paragraphs>111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Calibri</vt:lpstr>
      <vt:lpstr>Consolas</vt:lpstr>
      <vt:lpstr>Open Sans</vt:lpstr>
      <vt:lpstr>Segoe UI</vt:lpstr>
      <vt:lpstr>Segoe UI Light</vt:lpstr>
      <vt:lpstr>Segoe UI Semibold</vt:lpstr>
      <vt:lpstr>Wingdings</vt:lpstr>
      <vt:lpstr>Dotnet_Template</vt:lpstr>
      <vt:lpstr>9-51056_Build 2019 Breakout_Black Template</vt:lpstr>
      <vt:lpstr>PowerPoint Presentation</vt:lpstr>
      <vt:lpstr>PowerPoint Presentation</vt:lpstr>
      <vt:lpstr>Agenda</vt:lpstr>
      <vt:lpstr>Agenda</vt:lpstr>
      <vt:lpstr>Microsserviços</vt:lpstr>
      <vt:lpstr>Não distribua</vt:lpstr>
      <vt:lpstr>Várias APIs não necessariamente são microsserviços</vt:lpstr>
      <vt:lpstr>Avalie os riscos e necessidades</vt:lpstr>
      <vt:lpstr>Integrando e trabalhando de forma assíncrona</vt:lpstr>
      <vt:lpstr>Azure Service Bus</vt:lpstr>
      <vt:lpstr>Filas</vt:lpstr>
      <vt:lpstr>Filas</vt:lpstr>
      <vt:lpstr>Tópicos</vt:lpstr>
      <vt:lpstr>Tópicos</vt:lpstr>
      <vt:lpstr>Relay</vt:lpstr>
      <vt:lpstr>Relay</vt:lpstr>
      <vt:lpstr>Event Hub</vt:lpstr>
      <vt:lpstr>Event Hub</vt:lpstr>
      <vt:lpstr>Visão Geral</vt:lpstr>
      <vt:lpstr>Azure Functions</vt:lpstr>
      <vt:lpstr>Exemplos de uso e integração</vt:lpstr>
      <vt:lpstr>Integrando serviços</vt:lpstr>
      <vt:lpstr>Integrando serviços</vt:lpstr>
      <vt:lpstr>Integrando serviços</vt:lpstr>
      <vt:lpstr>Demo</vt:lpstr>
      <vt:lpstr>Demo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Gustavo Bellini Bigardi</cp:lastModifiedBy>
  <cp:revision>11</cp:revision>
  <dcterms:created xsi:type="dcterms:W3CDTF">2018-01-09T22:22:16Z</dcterms:created>
  <dcterms:modified xsi:type="dcterms:W3CDTF">2020-06-19T19:17:34Z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